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8" r:id="rId2"/>
    <p:sldId id="283" r:id="rId3"/>
    <p:sldId id="284" r:id="rId4"/>
    <p:sldId id="286" r:id="rId5"/>
    <p:sldId id="289" r:id="rId6"/>
    <p:sldId id="282" r:id="rId7"/>
    <p:sldId id="269" r:id="rId8"/>
    <p:sldId id="287" r:id="rId9"/>
    <p:sldId id="276" r:id="rId10"/>
    <p:sldId id="290" r:id="rId11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C213E7D-AB4F-4DE0-A0E0-140FF6C9A2A0}">
          <p14:sldIdLst>
            <p14:sldId id="268"/>
            <p14:sldId id="283"/>
            <p14:sldId id="284"/>
            <p14:sldId id="286"/>
            <p14:sldId id="289"/>
            <p14:sldId id="282"/>
            <p14:sldId id="269"/>
            <p14:sldId id="287"/>
            <p14:sldId id="276"/>
            <p14:sldId id="290"/>
          </p14:sldIdLst>
        </p14:section>
        <p14:section name="Naamloze sectie" id="{7AC17A3E-6D0E-46D2-ABCA-8F42CB0832B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CCFF"/>
    <a:srgbClr val="CC6600"/>
    <a:srgbClr val="A83E36"/>
    <a:srgbClr val="B63628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B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DFB8F9E9-2D63-18BE-B94F-366B55B7B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848" y="2734917"/>
            <a:ext cx="9949344" cy="1388165"/>
          </a:xfrm>
        </p:spPr>
        <p:txBody>
          <a:bodyPr>
            <a:normAutofit fontScale="92500"/>
          </a:bodyPr>
          <a:lstStyle/>
          <a:p>
            <a:r>
              <a:rPr lang="nl-NL" sz="6600" b="1" dirty="0"/>
              <a:t>Langebrug – 27 oktober 2024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FF5554C-74D8-1B4F-C2C4-BB3D9A296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74" y="634216"/>
            <a:ext cx="1543531" cy="168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3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6FF48-2429-4C65-6D4A-8B43ABEA8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85538E-99B8-4CBB-057F-692B470F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223" y="987803"/>
            <a:ext cx="9872871" cy="458039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We hebben een positie in Gods grote plan om zijn heerlijkheid te ontvouwen 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Maak het waar!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7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022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03C2B-8729-62FC-C582-93F5B340B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B50878E-6497-4956-543A-8DD6BAF6A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371" y="1684299"/>
            <a:ext cx="5557707" cy="36236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F0DE992-95BC-97C7-DD28-53AA39CEF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81" y="1057711"/>
            <a:ext cx="32480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2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6C2399-61ED-98FC-24D8-6EF248BC9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956345"/>
            <a:ext cx="9872871" cy="5780014"/>
          </a:xfrm>
        </p:spPr>
        <p:txBody>
          <a:bodyPr>
            <a:normAutofit fontScale="70000" lnSpcReduction="20000"/>
          </a:bodyPr>
          <a:lstStyle/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 In het begin </a:t>
            </a:r>
            <a:r>
              <a:rPr lang="nl-NL" sz="25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het Woord en het Woord </a:t>
            </a:r>
            <a:r>
              <a:rPr lang="nl-NL" sz="25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bij God en het Woord </a:t>
            </a:r>
            <a:r>
              <a:rPr lang="nl-NL" sz="25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God.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 Dit </a:t>
            </a:r>
            <a:r>
              <a:rPr lang="nl-NL" sz="25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in het begin bij God.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 Alle dingen zijn erdoor </a:t>
            </a:r>
            <a:r>
              <a:rPr lang="nl-NL" sz="25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en zonder dit is geen ding </a:t>
            </a:r>
            <a:r>
              <a:rPr lang="nl-NL" sz="25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dat </a:t>
            </a:r>
            <a:r>
              <a:rPr lang="nl-NL" sz="25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is.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 Hierin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leven en het leven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het licht van de mensen.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5 En het licht schijnt in de duisternis, en de duisternis heeft het niet </a:t>
            </a:r>
            <a:r>
              <a:rPr lang="nl-NL" sz="2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vastgenomen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 Er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werd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een mens door God gezonden; zijn naam was Johannes.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7 Hij kwam tot een getuigenis, om van het licht te getuigen, opdat allen door hem geloven zouden.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8 Hij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het licht niet, maar was gezonden om van het licht te getuigen.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9 Dit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het waarachtige licht, dat in de wereld komt en ieder mens verlicht.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10 Het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in de wereld en de wereld is erdoor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en de wereld heeft Hem niet gekend.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059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89546-178C-D8AA-75ED-E50D646A9D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C6FFA3-8ADF-ACD7-7723-67E5860F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947956"/>
            <a:ext cx="9872871" cy="5201174"/>
          </a:xfrm>
        </p:spPr>
        <p:txBody>
          <a:bodyPr>
            <a:normAutofit fontScale="70000" lnSpcReduction="20000"/>
          </a:bodyPr>
          <a:lstStyle/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11 Hij kwam tot het Zijne, maar de Zijnen hebben Hem niet </a:t>
            </a:r>
            <a:r>
              <a:rPr lang="nl-NL" sz="2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opgenomen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12 Maar allen die Hem </a:t>
            </a:r>
            <a:r>
              <a:rPr lang="nl-NL" sz="2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aangenomen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hebben, hun heeft Hij het recht gegeven kinderen van God te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hun die in Zijn Naam geloven;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13 die niet uit bloed, niet uit de wil van vlees en ook niet uit de wil van een man, maar uit God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geboren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zijn.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14 En het Woord is vlees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en heeft onder ons gewoond (en wij hebben Zijn heerlijkheid gezien, een heerlijkheid als van de </a:t>
            </a:r>
            <a:r>
              <a:rPr lang="nl-NL" sz="2600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Enig</a:t>
            </a:r>
            <a:r>
              <a:rPr lang="nl-NL" sz="2600" dirty="0" err="1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geborene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van de Vader), vol van genade en waarheid.</a:t>
            </a:r>
          </a:p>
          <a:p>
            <a:pPr marL="45720" marR="0" lvl="0" indent="0" algn="l" defTabSz="914400" rtl="0" eaLnBrk="1" fontAlgn="auto" latinLnBrk="0" hangingPunct="1">
              <a:lnSpc>
                <a:spcPct val="107000"/>
              </a:lnSpc>
              <a:spcBef>
                <a:spcPts val="1400"/>
              </a:spcBef>
              <a:spcAft>
                <a:spcPts val="800"/>
              </a:spcAft>
              <a:buClr>
                <a:srgbClr val="A6B727"/>
              </a:buClr>
              <a:buSzPct val="80000"/>
              <a:buNone/>
              <a:tabLst/>
              <a:defRPr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15 Johannes getuigt van Hem en heeft geroepen: Híj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het van Wie ik zei: Deze Die na mij komt, is vóór mij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want Hij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er eerder dan ik.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16 uit Zijn volheid hebben wij allen </a:t>
            </a:r>
            <a:r>
              <a:rPr lang="nl-NL" sz="2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aangenomen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en wel genade op genade.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17 Want de wet is door Mozes gegeven, de genade en de waarheid zijn door Jezus Christus 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geworden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4572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18 Niemand heeft ooit God gezien; de enig</a:t>
            </a:r>
            <a:r>
              <a:rPr lang="nl-NL" sz="2600" dirty="0">
                <a:solidFill>
                  <a:srgbClr val="CC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geboren</a:t>
            </a:r>
            <a:r>
              <a:rPr lang="nl-NL" sz="2600" dirty="0">
                <a:solidFill>
                  <a:srgbClr val="A83E36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God, Die in de schoot van de Vader </a:t>
            </a:r>
            <a:r>
              <a:rPr lang="nl-NL" sz="2600" dirty="0">
                <a:solidFill>
                  <a:srgbClr val="92087B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Die heeft Hem </a:t>
            </a:r>
            <a:r>
              <a:rPr lang="nl-NL" sz="2600" dirty="0">
                <a:solidFill>
                  <a:srgbClr val="0099FF"/>
                </a:solidFill>
                <a:latin typeface="+mj-lt"/>
                <a:ea typeface="+mj-ea"/>
                <a:cs typeface="+mj-cs"/>
              </a:rPr>
              <a:t>uitgelegd</a:t>
            </a:r>
            <a:r>
              <a:rPr lang="nl-NL" sz="26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621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287E6-F8C3-048D-7AE8-1FDB5BD21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F4E9AED3-08AF-1F91-4315-50D984C2F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968" y="1808127"/>
            <a:ext cx="3238946" cy="2155372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EFFFF99A-F099-B518-4E50-730F10DC9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15" y="626160"/>
            <a:ext cx="3661673" cy="2091874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B4579307-7DDE-CFAE-6B10-7CD12B9E9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4433" y="4082734"/>
            <a:ext cx="3405338" cy="221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8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B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9B498BD-F1CB-5CA5-6F8C-CBF590A5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17864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50000"/>
                  </a:schemeClr>
                </a:solidFill>
              </a:rPr>
              <a:t>De elastiekjes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9122CB-33D2-0D92-8ED0-938A30B3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946596"/>
            <a:ext cx="9872871" cy="4038600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Het Woord (vers 1 en vers 14) (4 keer)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Het licht (vers 4, 5, 7, 8 en 9) (7 keer)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Genade (4 keer) (vers 14, 16 en 17)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Wereld (4 keer) (vers 9 en 10)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Getuigenis (4 keer) (vers 7 en 15)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Vatten (4 keer) (vers 5, 11, 12 en 16)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Waarheid (3 keer) (vers 9, 14 en 17)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Leven (2 keer)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Begin (2 keer)</a:t>
            </a:r>
          </a:p>
          <a:p>
            <a:pPr marL="45720" indent="0">
              <a:buNone/>
            </a:pPr>
            <a:r>
              <a:rPr lang="nl-NL" sz="50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	Volheid (2 keer) (vers 14 en 16)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816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3C4DAA2C-0718-521C-8FF0-6BEB26DCA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389" y="609600"/>
            <a:ext cx="9875520" cy="1017864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50000"/>
                  </a:schemeClr>
                </a:solidFill>
              </a:rPr>
              <a:t>Het cement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517C79B-4039-BDBF-8D4D-4E7FBC0FA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822298"/>
              </p:ext>
            </p:extLst>
          </p:nvPr>
        </p:nvGraphicFramePr>
        <p:xfrm>
          <a:off x="1232566" y="2182221"/>
          <a:ext cx="9713165" cy="28668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595">
                  <a:extLst>
                    <a:ext uri="{9D8B030D-6E8A-4147-A177-3AD203B41FA5}">
                      <a16:colId xmlns:a16="http://schemas.microsoft.com/office/drawing/2014/main" val="920673032"/>
                    </a:ext>
                  </a:extLst>
                </a:gridCol>
                <a:gridCol w="1387595">
                  <a:extLst>
                    <a:ext uri="{9D8B030D-6E8A-4147-A177-3AD203B41FA5}">
                      <a16:colId xmlns:a16="http://schemas.microsoft.com/office/drawing/2014/main" val="3318220504"/>
                    </a:ext>
                  </a:extLst>
                </a:gridCol>
                <a:gridCol w="1387595">
                  <a:extLst>
                    <a:ext uri="{9D8B030D-6E8A-4147-A177-3AD203B41FA5}">
                      <a16:colId xmlns:a16="http://schemas.microsoft.com/office/drawing/2014/main" val="1806785826"/>
                    </a:ext>
                  </a:extLst>
                </a:gridCol>
                <a:gridCol w="1387595">
                  <a:extLst>
                    <a:ext uri="{9D8B030D-6E8A-4147-A177-3AD203B41FA5}">
                      <a16:colId xmlns:a16="http://schemas.microsoft.com/office/drawing/2014/main" val="2732234603"/>
                    </a:ext>
                  </a:extLst>
                </a:gridCol>
                <a:gridCol w="1387595">
                  <a:extLst>
                    <a:ext uri="{9D8B030D-6E8A-4147-A177-3AD203B41FA5}">
                      <a16:colId xmlns:a16="http://schemas.microsoft.com/office/drawing/2014/main" val="1786105248"/>
                    </a:ext>
                  </a:extLst>
                </a:gridCol>
                <a:gridCol w="1387595">
                  <a:extLst>
                    <a:ext uri="{9D8B030D-6E8A-4147-A177-3AD203B41FA5}">
                      <a16:colId xmlns:a16="http://schemas.microsoft.com/office/drawing/2014/main" val="3310976194"/>
                    </a:ext>
                  </a:extLst>
                </a:gridCol>
                <a:gridCol w="1387595">
                  <a:extLst>
                    <a:ext uri="{9D8B030D-6E8A-4147-A177-3AD203B41FA5}">
                      <a16:colId xmlns:a16="http://schemas.microsoft.com/office/drawing/2014/main" val="1162194992"/>
                    </a:ext>
                  </a:extLst>
                </a:gridCol>
              </a:tblGrid>
              <a:tr h="489417">
                <a:tc>
                  <a:txBody>
                    <a:bodyPr/>
                    <a:lstStyle/>
                    <a:p>
                      <a:r>
                        <a:rPr lang="nl-NL" dirty="0"/>
                        <a:t>Nederlands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Grieks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Aantal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Nederlands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Grieks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Aantal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62042"/>
                  </a:ext>
                </a:extLst>
              </a:tr>
              <a:tr h="908917"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was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r>
                        <a:rPr lang="nl-NL" sz="18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èn</a:t>
                      </a: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’ </a:t>
                      </a:r>
                    </a:p>
                    <a:p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l-GR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ἦν</a:t>
                      </a:r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zijn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r>
                        <a:rPr lang="nl-NL" sz="18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oon</a:t>
                      </a: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’</a:t>
                      </a:r>
                    </a:p>
                    <a:p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l-GR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ὢν</a:t>
                      </a:r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745566"/>
                  </a:ext>
                </a:extLst>
              </a:tr>
              <a:tr h="908917"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worden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r>
                        <a:rPr lang="nl-NL" sz="18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ginomai</a:t>
                      </a: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’</a:t>
                      </a:r>
                    </a:p>
                    <a:p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l-GR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γίνομαι</a:t>
                      </a:r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geboren 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r>
                        <a:rPr lang="nl-NL" sz="1800" kern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gennao</a:t>
                      </a:r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’</a:t>
                      </a:r>
                    </a:p>
                    <a:p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r>
                        <a:rPr lang="el-GR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γεννάω</a:t>
                      </a:r>
                      <a:endParaRPr lang="nl-NL" sz="18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12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47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47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629AA-EC9A-9C6A-0962-D689D875C1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DA32D8-A8B3-C97A-0366-63F05D311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864066"/>
            <a:ext cx="10335236" cy="4855129"/>
          </a:xfrm>
        </p:spPr>
        <p:txBody>
          <a:bodyPr>
            <a:normAutofit fontScale="77500" lnSpcReduction="20000"/>
          </a:bodyPr>
          <a:lstStyle/>
          <a:p>
            <a:endParaRPr lang="nl-NL" dirty="0"/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Hebreeuws: Tenach: “</a:t>
            </a:r>
            <a:r>
              <a:rPr lang="nl-NL" sz="4400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b’reshiet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” (“in het begin”)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Grieks: Septuaginta (250 v. Chr.) 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 Genesis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Genesis (</a:t>
            </a:r>
            <a:r>
              <a:rPr lang="el-GR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Γένεσις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 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= 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wording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(‘</a:t>
            </a:r>
            <a:r>
              <a:rPr lang="nl-NL" sz="4400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ginomai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’, </a:t>
            </a:r>
            <a:r>
              <a:rPr lang="el-GR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γίνομαι</a:t>
            </a:r>
            <a:r>
              <a:rPr lang="nl-NL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= worden)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el-GR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nl-NL" sz="44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nl-NL" sz="47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1D41051B-1BB7-7A10-5AC1-957834CFE92C}"/>
              </a:ext>
            </a:extLst>
          </p:cNvPr>
          <p:cNvSpPr/>
          <p:nvPr/>
        </p:nvSpPr>
        <p:spPr>
          <a:xfrm>
            <a:off x="1946246" y="4379053"/>
            <a:ext cx="234892" cy="612397"/>
          </a:xfrm>
          <a:prstGeom prst="down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4AA1A80-73FA-F682-ADC7-55066E1B5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495813">
            <a:off x="6637383" y="1133149"/>
            <a:ext cx="294156" cy="1581811"/>
          </a:xfrm>
          <a:prstGeom prst="rect">
            <a:avLst/>
          </a:prstGeom>
        </p:spPr>
      </p:pic>
      <p:sp>
        <p:nvSpPr>
          <p:cNvPr id="9" name="Pijl: omlaag 8">
            <a:extLst>
              <a:ext uri="{FF2B5EF4-FFF2-40B4-BE49-F238E27FC236}">
                <a16:creationId xmlns:a16="http://schemas.microsoft.com/office/drawing/2014/main" id="{A6E2ED8C-5FC1-3A4A-D467-9A8C90248591}"/>
              </a:ext>
            </a:extLst>
          </p:cNvPr>
          <p:cNvSpPr/>
          <p:nvPr/>
        </p:nvSpPr>
        <p:spPr>
          <a:xfrm>
            <a:off x="3740791" y="4379051"/>
            <a:ext cx="234892" cy="612397"/>
          </a:xfrm>
          <a:prstGeom prst="down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857E79DF-4C91-EB6C-714B-DBB6D839D8F4}"/>
              </a:ext>
            </a:extLst>
          </p:cNvPr>
          <p:cNvSpPr/>
          <p:nvPr/>
        </p:nvSpPr>
        <p:spPr>
          <a:xfrm>
            <a:off x="5369653" y="4379051"/>
            <a:ext cx="234892" cy="612397"/>
          </a:xfrm>
          <a:prstGeom prst="down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88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C37E1A-2CBB-862C-D65A-2126B093E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223" y="1138805"/>
            <a:ext cx="9872871" cy="4580390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  <a:p>
            <a:pPr>
              <a:buClr>
                <a:schemeClr val="accent4">
                  <a:lumMod val="75000"/>
                </a:schemeClr>
              </a:buClr>
            </a:pPr>
            <a:endParaRPr lang="nl-NL" sz="47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nl-NL" sz="47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Mozes in Exodus 33:18: “</a:t>
            </a:r>
            <a:r>
              <a:rPr lang="nl-NL" sz="4700" u="sng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toon mij toch </a:t>
            </a:r>
            <a:r>
              <a:rPr lang="nl-NL" sz="47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uw heerlijkheid!”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nl-NL" sz="47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JHWH in Exodus 34:6: ik ben “rijk aan goedertierenheid en trouw”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nl-NL" sz="4700" dirty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nl-NL" sz="47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Johannes in Johannes 1:14: “wij hebben zijn heerlijkheid </a:t>
            </a:r>
            <a:r>
              <a:rPr lang="nl-NL" sz="4700" u="sng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gezien</a:t>
            </a:r>
            <a:r>
              <a:rPr lang="nl-NL" sz="47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”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nl-NL" sz="47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“vol van genade en waarheid”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DFFCE2C-4B46-2C27-1E84-B8DC9CF5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36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Basis">
    <a:dk1>
      <a:srgbClr val="000000"/>
    </a:dk1>
    <a:lt1>
      <a:srgbClr val="FFFFFF"/>
    </a:lt1>
    <a:dk2>
      <a:srgbClr val="565349"/>
    </a:dk2>
    <a:lt2>
      <a:srgbClr val="DDDDDD"/>
    </a:lt2>
    <a:accent1>
      <a:srgbClr val="A6B727"/>
    </a:accent1>
    <a:accent2>
      <a:srgbClr val="DF5327"/>
    </a:accent2>
    <a:accent3>
      <a:srgbClr val="FE9E00"/>
    </a:accent3>
    <a:accent4>
      <a:srgbClr val="418AB3"/>
    </a:accent4>
    <a:accent5>
      <a:srgbClr val="D7D447"/>
    </a:accent5>
    <a:accent6>
      <a:srgbClr val="818183"/>
    </a:accent6>
    <a:hlink>
      <a:srgbClr val="F59E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6140</TotalTime>
  <Words>648</Words>
  <Application>Microsoft Office PowerPoint</Application>
  <PresentationFormat>Breedbeeld</PresentationFormat>
  <Paragraphs>83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elastiekjes</vt:lpstr>
      <vt:lpstr>Het cement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GeloofsheldEN</dc:title>
  <dc:creator>Barend Verkerk</dc:creator>
  <cp:lastModifiedBy>Barend Verkerk</cp:lastModifiedBy>
  <cp:revision>87</cp:revision>
  <cp:lastPrinted>2024-01-20T21:30:09Z</cp:lastPrinted>
  <dcterms:created xsi:type="dcterms:W3CDTF">2023-04-07T21:59:21Z</dcterms:created>
  <dcterms:modified xsi:type="dcterms:W3CDTF">2024-10-26T21:39:03Z</dcterms:modified>
</cp:coreProperties>
</file>