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68" r:id="rId2"/>
    <p:sldId id="283" r:id="rId3"/>
    <p:sldId id="284" r:id="rId4"/>
    <p:sldId id="286" r:id="rId5"/>
    <p:sldId id="289" r:id="rId6"/>
    <p:sldId id="282" r:id="rId7"/>
    <p:sldId id="269" r:id="rId8"/>
    <p:sldId id="287" r:id="rId9"/>
    <p:sldId id="276" r:id="rId10"/>
    <p:sldId id="290" r:id="rId11"/>
  </p:sldIdLst>
  <p:sldSz cx="12192000" cy="6858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BC213E7D-AB4F-4DE0-A0E0-140FF6C9A2A0}">
          <p14:sldIdLst>
            <p14:sldId id="268"/>
            <p14:sldId id="283"/>
            <p14:sldId id="284"/>
            <p14:sldId id="286"/>
            <p14:sldId id="289"/>
            <p14:sldId id="282"/>
            <p14:sldId id="269"/>
            <p14:sldId id="287"/>
            <p14:sldId id="276"/>
            <p14:sldId id="290"/>
          </p14:sldIdLst>
        </p14:section>
        <p14:section name="Naamloze sectie" id="{7AC17A3E-6D0E-46D2-ABCA-8F42CB0832B6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00CCFF"/>
    <a:srgbClr val="CC6600"/>
    <a:srgbClr val="A83E36"/>
    <a:srgbClr val="B63628"/>
    <a:srgbClr val="A6B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jl, gemiddeld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10/26/2024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B72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f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DFB8F9E9-2D63-18BE-B94F-366B55B7B1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2848" y="2734917"/>
            <a:ext cx="9949344" cy="1388165"/>
          </a:xfrm>
        </p:spPr>
        <p:txBody>
          <a:bodyPr>
            <a:normAutofit fontScale="92500"/>
          </a:bodyPr>
          <a:lstStyle/>
          <a:p>
            <a:r>
              <a:rPr lang="nl-NL" sz="6600" b="1" dirty="0"/>
              <a:t>Langebrug – 27 oktober 2024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FF5554C-74D8-1B4F-C2C4-BB3D9A2966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774" y="634216"/>
            <a:ext cx="1543531" cy="1685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833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56FF48-2429-4C65-6D4A-8B43ABEA8F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D85538E-99B8-4CBB-057F-692B470FE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7223" y="987803"/>
            <a:ext cx="9872871" cy="4580390"/>
          </a:xfrm>
        </p:spPr>
        <p:txBody>
          <a:bodyPr>
            <a:normAutofit/>
          </a:bodyPr>
          <a:lstStyle/>
          <a:p>
            <a:endParaRPr lang="nl-NL" dirty="0"/>
          </a:p>
          <a:p>
            <a:pPr marL="45720" indent="0">
              <a:buClr>
                <a:schemeClr val="accent4">
                  <a:lumMod val="75000"/>
                </a:schemeClr>
              </a:buClr>
              <a:buNone/>
            </a:pPr>
            <a:endParaRPr lang="nl-NL" sz="4400" dirty="0">
              <a:solidFill>
                <a:schemeClr val="accent4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45720" indent="0">
              <a:buClr>
                <a:schemeClr val="accent4">
                  <a:lumMod val="75000"/>
                </a:schemeClr>
              </a:buClr>
              <a:buNone/>
            </a:pPr>
            <a:r>
              <a:rPr lang="nl-NL" sz="44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We hebben een positie in Gods grote plan om zijn heerlijkheid te ontvouwen </a:t>
            </a:r>
            <a:r>
              <a:rPr lang="nl-NL" sz="44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</a:t>
            </a:r>
          </a:p>
          <a:p>
            <a:pPr marL="45720" indent="0">
              <a:buClr>
                <a:schemeClr val="accent4">
                  <a:lumMod val="75000"/>
                </a:schemeClr>
              </a:buClr>
              <a:buNone/>
            </a:pPr>
            <a:r>
              <a:rPr lang="nl-NL" sz="44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 </a:t>
            </a:r>
          </a:p>
          <a:p>
            <a:pPr marL="45720" indent="0">
              <a:buClr>
                <a:schemeClr val="accent4">
                  <a:lumMod val="75000"/>
                </a:schemeClr>
              </a:buClr>
              <a:buNone/>
            </a:pPr>
            <a:r>
              <a:rPr lang="nl-NL" sz="44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Maak het waar!</a:t>
            </a:r>
          </a:p>
          <a:p>
            <a:pPr marL="45720" indent="0">
              <a:buClr>
                <a:schemeClr val="accent4">
                  <a:lumMod val="75000"/>
                </a:schemeClr>
              </a:buClr>
              <a:buNone/>
            </a:pPr>
            <a:endParaRPr lang="nl-NL" sz="4700" dirty="0">
              <a:solidFill>
                <a:schemeClr val="accent4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9022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103C2B-8729-62FC-C582-93F5B340B7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1B50878E-6497-4956-543A-8DD6BAF6A0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7371" y="1684299"/>
            <a:ext cx="5557707" cy="3623625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FF0DE992-95BC-97C7-DD28-53AA39CEF7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181" y="1057711"/>
            <a:ext cx="3248025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322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F6C2399-61ED-98FC-24D8-6EF248BC9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564" y="956345"/>
            <a:ext cx="9872871" cy="5780014"/>
          </a:xfrm>
        </p:spPr>
        <p:txBody>
          <a:bodyPr>
            <a:normAutofit fontScale="70000" lnSpcReduction="20000"/>
          </a:bodyPr>
          <a:lstStyle/>
          <a:p>
            <a:pPr marL="4572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1 In het begin </a:t>
            </a:r>
            <a:r>
              <a:rPr lang="nl-NL" sz="2500" dirty="0">
                <a:solidFill>
                  <a:srgbClr val="92087B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het Woord en het Woord </a:t>
            </a:r>
            <a:r>
              <a:rPr lang="nl-NL" sz="2500" dirty="0">
                <a:solidFill>
                  <a:srgbClr val="92087B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bij God en het Woord </a:t>
            </a:r>
            <a:r>
              <a:rPr lang="nl-NL" sz="2500" dirty="0">
                <a:solidFill>
                  <a:srgbClr val="92087B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God.</a:t>
            </a:r>
          </a:p>
          <a:p>
            <a:pPr marL="4572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2 Dit </a:t>
            </a:r>
            <a:r>
              <a:rPr lang="nl-NL" sz="2500" dirty="0">
                <a:solidFill>
                  <a:srgbClr val="92087B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in het begin bij God.</a:t>
            </a:r>
          </a:p>
          <a:p>
            <a:pPr marL="4572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3 Alle dingen zijn erdoor </a:t>
            </a:r>
            <a:r>
              <a:rPr lang="nl-NL" sz="2500" dirty="0">
                <a:solidFill>
                  <a:srgbClr val="CC66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geworden</a:t>
            </a: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, en zonder dit is geen ding </a:t>
            </a:r>
            <a:r>
              <a:rPr lang="nl-NL" sz="2500" dirty="0">
                <a:solidFill>
                  <a:srgbClr val="CC66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geworden</a:t>
            </a: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dat </a:t>
            </a:r>
            <a:r>
              <a:rPr lang="nl-NL" sz="2500" dirty="0">
                <a:solidFill>
                  <a:srgbClr val="CC66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geworden</a:t>
            </a: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is.</a:t>
            </a:r>
          </a:p>
          <a:p>
            <a:pPr marL="4572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4 Hierin </a:t>
            </a:r>
            <a:r>
              <a:rPr lang="nl-NL" sz="2600" dirty="0">
                <a:solidFill>
                  <a:srgbClr val="92087B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leven en het leven </a:t>
            </a:r>
            <a:r>
              <a:rPr lang="nl-NL" sz="2600" dirty="0">
                <a:solidFill>
                  <a:srgbClr val="92087B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het licht van de mensen.</a:t>
            </a:r>
          </a:p>
          <a:p>
            <a:pPr marL="45720" marR="0" lvl="0" indent="0" algn="l" defTabSz="914400" rtl="0" eaLnBrk="1" fontAlgn="auto" latinLnBrk="0" hangingPunct="1">
              <a:lnSpc>
                <a:spcPct val="107000"/>
              </a:lnSpc>
              <a:spcBef>
                <a:spcPts val="1400"/>
              </a:spcBef>
              <a:spcAft>
                <a:spcPts val="800"/>
              </a:spcAft>
              <a:buClr>
                <a:srgbClr val="A6B727"/>
              </a:buClr>
              <a:buSzPct val="80000"/>
              <a:buFont typeface="Corbel" pitchFamily="34" charset="0"/>
              <a:buNone/>
              <a:tabLst/>
              <a:defRPr/>
            </a:pP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5 En het licht schijnt in de duisternis, en de duisternis heeft het niet </a:t>
            </a:r>
            <a:r>
              <a:rPr lang="nl-NL" sz="26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vastgenomen</a:t>
            </a: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. </a:t>
            </a:r>
          </a:p>
          <a:p>
            <a:pPr marL="45720" marR="0" lvl="0" indent="0" algn="l" defTabSz="914400" rtl="0" eaLnBrk="1" fontAlgn="auto" latinLnBrk="0" hangingPunct="1">
              <a:lnSpc>
                <a:spcPct val="107000"/>
              </a:lnSpc>
              <a:spcBef>
                <a:spcPts val="1400"/>
              </a:spcBef>
              <a:spcAft>
                <a:spcPts val="800"/>
              </a:spcAft>
              <a:buClr>
                <a:srgbClr val="A6B727"/>
              </a:buClr>
              <a:buSzPct val="80000"/>
              <a:buFont typeface="Corbel" pitchFamily="34" charset="0"/>
              <a:buNone/>
              <a:tabLst/>
              <a:defRPr/>
            </a:pP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6 Er </a:t>
            </a:r>
            <a:r>
              <a:rPr lang="nl-NL" sz="2600" dirty="0">
                <a:solidFill>
                  <a:srgbClr val="CC66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werd</a:t>
            </a: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een mens door God gezonden; zijn naam was Johannes.</a:t>
            </a:r>
          </a:p>
          <a:p>
            <a:pPr marL="45720" marR="0" lvl="0" indent="0" algn="l" defTabSz="914400" rtl="0" eaLnBrk="1" fontAlgn="auto" latinLnBrk="0" hangingPunct="1">
              <a:lnSpc>
                <a:spcPct val="107000"/>
              </a:lnSpc>
              <a:spcBef>
                <a:spcPts val="1400"/>
              </a:spcBef>
              <a:spcAft>
                <a:spcPts val="800"/>
              </a:spcAft>
              <a:buClr>
                <a:srgbClr val="A6B727"/>
              </a:buClr>
              <a:buSzPct val="80000"/>
              <a:buFont typeface="Corbel" pitchFamily="34" charset="0"/>
              <a:buNone/>
              <a:tabLst/>
              <a:defRPr/>
            </a:pP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7 Hij kwam tot een getuigenis, om van het licht te getuigen, opdat allen door hem geloven zouden.</a:t>
            </a:r>
          </a:p>
          <a:p>
            <a:pPr marL="45720" marR="0" lvl="0" indent="0" algn="l" defTabSz="914400" rtl="0" eaLnBrk="1" fontAlgn="auto" latinLnBrk="0" hangingPunct="1">
              <a:lnSpc>
                <a:spcPct val="107000"/>
              </a:lnSpc>
              <a:spcBef>
                <a:spcPts val="1400"/>
              </a:spcBef>
              <a:spcAft>
                <a:spcPts val="800"/>
              </a:spcAft>
              <a:buClr>
                <a:srgbClr val="A6B727"/>
              </a:buClr>
              <a:buSzPct val="80000"/>
              <a:buFont typeface="Corbel" pitchFamily="34" charset="0"/>
              <a:buNone/>
              <a:tabLst/>
              <a:defRPr/>
            </a:pP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8 Hij </a:t>
            </a:r>
            <a:r>
              <a:rPr lang="nl-NL" sz="2600" dirty="0">
                <a:solidFill>
                  <a:srgbClr val="92087B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het licht niet, maar was gezonden om van het licht te getuigen.</a:t>
            </a:r>
          </a:p>
          <a:p>
            <a:pPr marL="45720" marR="0" lvl="0" indent="0" algn="l" defTabSz="914400" rtl="0" eaLnBrk="1" fontAlgn="auto" latinLnBrk="0" hangingPunct="1">
              <a:lnSpc>
                <a:spcPct val="107000"/>
              </a:lnSpc>
              <a:spcBef>
                <a:spcPts val="1400"/>
              </a:spcBef>
              <a:spcAft>
                <a:spcPts val="800"/>
              </a:spcAft>
              <a:buClr>
                <a:srgbClr val="A6B727"/>
              </a:buClr>
              <a:buSzPct val="80000"/>
              <a:buFont typeface="Corbel" pitchFamily="34" charset="0"/>
              <a:buNone/>
              <a:tabLst/>
              <a:defRPr/>
            </a:pP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9 Dit </a:t>
            </a:r>
            <a:r>
              <a:rPr lang="nl-NL" sz="2600" dirty="0">
                <a:solidFill>
                  <a:srgbClr val="92087B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het waarachtige licht, dat in de wereld komt en ieder mens verlicht.</a:t>
            </a:r>
          </a:p>
          <a:p>
            <a:pPr marL="45720" marR="0" lvl="0" indent="0" algn="l" defTabSz="914400" rtl="0" eaLnBrk="1" fontAlgn="auto" latinLnBrk="0" hangingPunct="1">
              <a:lnSpc>
                <a:spcPct val="107000"/>
              </a:lnSpc>
              <a:spcBef>
                <a:spcPts val="1400"/>
              </a:spcBef>
              <a:spcAft>
                <a:spcPts val="800"/>
              </a:spcAft>
              <a:buClr>
                <a:srgbClr val="A6B727"/>
              </a:buClr>
              <a:buSzPct val="80000"/>
              <a:buFont typeface="Corbel" pitchFamily="34" charset="0"/>
              <a:buNone/>
              <a:tabLst/>
              <a:defRPr/>
            </a:pP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10 Het </a:t>
            </a:r>
            <a:r>
              <a:rPr lang="nl-NL" sz="2600" dirty="0">
                <a:solidFill>
                  <a:srgbClr val="92087B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in de wereld en de wereld is erdoor </a:t>
            </a:r>
            <a:r>
              <a:rPr lang="nl-NL" sz="2600" dirty="0">
                <a:solidFill>
                  <a:srgbClr val="CC66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geworden</a:t>
            </a: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en de wereld heeft Hem niet gekend.</a:t>
            </a:r>
          </a:p>
          <a:p>
            <a:pPr marL="45720" indent="0">
              <a:lnSpc>
                <a:spcPct val="107000"/>
              </a:lnSpc>
              <a:spcAft>
                <a:spcPts val="800"/>
              </a:spcAft>
              <a:buNone/>
            </a:pPr>
            <a:endParaRPr lang="nl-N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0593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A89546-178C-D8AA-75ED-E50D646A9D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C6FFA3-8ADF-ACD7-7723-67E5860FB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564" y="947956"/>
            <a:ext cx="9872871" cy="5201174"/>
          </a:xfrm>
        </p:spPr>
        <p:txBody>
          <a:bodyPr>
            <a:normAutofit fontScale="70000" lnSpcReduction="20000"/>
          </a:bodyPr>
          <a:lstStyle/>
          <a:p>
            <a:pPr marL="4572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11 Hij kwam tot het Zijne, maar de Zijnen hebben Hem niet </a:t>
            </a:r>
            <a:r>
              <a:rPr lang="nl-NL" sz="26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opgenomen</a:t>
            </a: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marL="4572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12 Maar allen die Hem </a:t>
            </a:r>
            <a:r>
              <a:rPr lang="nl-NL" sz="26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aangenomen</a:t>
            </a: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hebben, hun heeft Hij het recht gegeven kinderen van God te </a:t>
            </a:r>
            <a:r>
              <a:rPr lang="nl-NL" sz="2600" dirty="0">
                <a:solidFill>
                  <a:srgbClr val="CC66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worden</a:t>
            </a: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, hun die in Zijn Naam geloven;</a:t>
            </a:r>
          </a:p>
          <a:p>
            <a:pPr marL="4572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13 die niet uit bloed, niet uit de wil van vlees en ook niet uit de wil van een man, maar uit God </a:t>
            </a:r>
            <a:r>
              <a:rPr lang="nl-NL" sz="2600" dirty="0">
                <a:solidFill>
                  <a:srgbClr val="CC66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geboren</a:t>
            </a: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zijn.</a:t>
            </a:r>
          </a:p>
          <a:p>
            <a:pPr marL="45720" marR="0" lvl="0" indent="0" algn="l" defTabSz="914400" rtl="0" eaLnBrk="1" fontAlgn="auto" latinLnBrk="0" hangingPunct="1">
              <a:lnSpc>
                <a:spcPct val="107000"/>
              </a:lnSpc>
              <a:spcBef>
                <a:spcPts val="1400"/>
              </a:spcBef>
              <a:spcAft>
                <a:spcPts val="800"/>
              </a:spcAft>
              <a:buClr>
                <a:srgbClr val="A6B727"/>
              </a:buClr>
              <a:buSzPct val="80000"/>
              <a:buNone/>
              <a:tabLst/>
              <a:defRPr/>
            </a:pP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14 En het Woord is vlees </a:t>
            </a:r>
            <a:r>
              <a:rPr lang="nl-NL" sz="2600" dirty="0">
                <a:solidFill>
                  <a:srgbClr val="CC66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geworden</a:t>
            </a: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en heeft onder ons gewoond (en wij hebben Zijn heerlijkheid gezien, een heerlijkheid als van de </a:t>
            </a:r>
            <a:r>
              <a:rPr lang="nl-NL" sz="2600" dirty="0" err="1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Enig</a:t>
            </a:r>
            <a:r>
              <a:rPr lang="nl-NL" sz="2600" dirty="0" err="1">
                <a:solidFill>
                  <a:srgbClr val="CC66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geborene</a:t>
            </a: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van de Vader), vol van genade en waarheid.</a:t>
            </a:r>
          </a:p>
          <a:p>
            <a:pPr marL="45720" marR="0" lvl="0" indent="0" algn="l" defTabSz="914400" rtl="0" eaLnBrk="1" fontAlgn="auto" latinLnBrk="0" hangingPunct="1">
              <a:lnSpc>
                <a:spcPct val="107000"/>
              </a:lnSpc>
              <a:spcBef>
                <a:spcPts val="1400"/>
              </a:spcBef>
              <a:spcAft>
                <a:spcPts val="800"/>
              </a:spcAft>
              <a:buClr>
                <a:srgbClr val="A6B727"/>
              </a:buClr>
              <a:buSzPct val="80000"/>
              <a:buNone/>
              <a:tabLst/>
              <a:defRPr/>
            </a:pP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15 Johannes getuigt van Hem en heeft geroepen: Híj </a:t>
            </a:r>
            <a:r>
              <a:rPr lang="nl-NL" sz="2600" dirty="0">
                <a:solidFill>
                  <a:srgbClr val="92087B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het van Wie ik zei: Deze Die na mij komt, is vóór mij </a:t>
            </a:r>
            <a:r>
              <a:rPr lang="nl-NL" sz="2600" dirty="0">
                <a:solidFill>
                  <a:srgbClr val="CC66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geworden</a:t>
            </a: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, want Hij </a:t>
            </a:r>
            <a:r>
              <a:rPr lang="nl-NL" sz="2600" dirty="0">
                <a:solidFill>
                  <a:srgbClr val="92087B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er eerder dan ik.</a:t>
            </a:r>
          </a:p>
          <a:p>
            <a:pPr marL="4572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16 uit Zijn volheid hebben wij allen </a:t>
            </a:r>
            <a:r>
              <a:rPr lang="nl-NL" sz="26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aangenomen</a:t>
            </a: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, en wel genade op genade.</a:t>
            </a:r>
          </a:p>
          <a:p>
            <a:pPr marL="4572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17 Want de wet is door Mozes gegeven, de genade en de waarheid zijn door Jezus Christus </a:t>
            </a:r>
            <a:r>
              <a:rPr lang="nl-NL" sz="2600" dirty="0">
                <a:solidFill>
                  <a:srgbClr val="CC66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geworden</a:t>
            </a: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marL="4572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18 Niemand heeft ooit God gezien; de enig</a:t>
            </a:r>
            <a:r>
              <a:rPr lang="nl-NL" sz="2600" dirty="0">
                <a:solidFill>
                  <a:srgbClr val="CC66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geboren</a:t>
            </a:r>
            <a:r>
              <a:rPr lang="nl-NL" sz="2600" dirty="0">
                <a:solidFill>
                  <a:srgbClr val="A83E36"/>
                </a:solidFill>
                <a:latin typeface="+mj-lt"/>
                <a:ea typeface="+mj-ea"/>
                <a:cs typeface="+mj-cs"/>
              </a:rPr>
              <a:t> </a:t>
            </a: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God, Die in de schoot van de Vader </a:t>
            </a:r>
            <a:r>
              <a:rPr lang="nl-NL" sz="2600" dirty="0">
                <a:solidFill>
                  <a:srgbClr val="92087B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, Die heeft Hem </a:t>
            </a:r>
            <a:r>
              <a:rPr lang="nl-NL" sz="2600" dirty="0">
                <a:solidFill>
                  <a:srgbClr val="0099FF"/>
                </a:solidFill>
                <a:latin typeface="+mj-lt"/>
                <a:ea typeface="+mj-ea"/>
                <a:cs typeface="+mj-cs"/>
              </a:rPr>
              <a:t>uitgelegd</a:t>
            </a:r>
            <a:r>
              <a:rPr lang="nl-NL" sz="26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6210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5287E6-F8C3-048D-7AE8-1FDB5BD216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>
            <a:extLst>
              <a:ext uri="{FF2B5EF4-FFF2-40B4-BE49-F238E27FC236}">
                <a16:creationId xmlns:a16="http://schemas.microsoft.com/office/drawing/2014/main" id="{F4E9AED3-08AF-1F91-4315-50D984C2FF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2968" y="1808127"/>
            <a:ext cx="3238946" cy="2155372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EFFFF99A-F099-B518-4E50-730F10DC9B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415" y="626160"/>
            <a:ext cx="3661673" cy="2091874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B4579307-7DDE-CFAE-6B10-7CD12B9E95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04433" y="4082734"/>
            <a:ext cx="3405338" cy="2217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286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B72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59B498BD-F1CB-5CA5-6F8C-CBF590A58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017864"/>
          </a:xfrm>
        </p:spPr>
        <p:txBody>
          <a:bodyPr/>
          <a:lstStyle/>
          <a:p>
            <a:r>
              <a:rPr lang="nl-NL" b="1" dirty="0">
                <a:solidFill>
                  <a:schemeClr val="accent4">
                    <a:lumMod val="50000"/>
                  </a:schemeClr>
                </a:solidFill>
              </a:rPr>
              <a:t>De elastiekjes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9122CB-33D2-0D92-8ED0-938A30B3C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564" y="1946596"/>
            <a:ext cx="9872871" cy="4038600"/>
          </a:xfrm>
        </p:spPr>
        <p:txBody>
          <a:bodyPr>
            <a:normAutofit fontScale="40000" lnSpcReduction="20000"/>
          </a:bodyPr>
          <a:lstStyle/>
          <a:p>
            <a:pPr marL="45720" indent="0">
              <a:buNone/>
            </a:pPr>
            <a:r>
              <a:rPr lang="nl-NL" sz="50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o	Het Woord (vers 1 en vers 14) (4 keer)</a:t>
            </a:r>
          </a:p>
          <a:p>
            <a:pPr marL="45720" indent="0">
              <a:buNone/>
            </a:pPr>
            <a:r>
              <a:rPr lang="nl-NL" sz="50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o	Het licht (vers 4, 5, 7, 8 en 9) (7 keer)</a:t>
            </a:r>
          </a:p>
          <a:p>
            <a:pPr marL="45720" indent="0">
              <a:buNone/>
            </a:pPr>
            <a:r>
              <a:rPr lang="nl-NL" sz="50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o	Genade (4 keer) (vers 14, 16 en 17)</a:t>
            </a:r>
          </a:p>
          <a:p>
            <a:pPr marL="45720" indent="0">
              <a:buNone/>
            </a:pPr>
            <a:r>
              <a:rPr lang="nl-NL" sz="50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o	Wereld (4 keer) (vers 9 en 10)</a:t>
            </a:r>
          </a:p>
          <a:p>
            <a:pPr marL="45720" indent="0">
              <a:buNone/>
            </a:pPr>
            <a:r>
              <a:rPr lang="nl-NL" sz="50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o	Getuigenis (4 keer) (vers 7 en 15)</a:t>
            </a:r>
          </a:p>
          <a:p>
            <a:pPr marL="45720" indent="0">
              <a:buNone/>
            </a:pPr>
            <a:r>
              <a:rPr lang="nl-NL" sz="50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o	Vatten (4 keer) (vers 5, 11, 12 en 16)</a:t>
            </a:r>
          </a:p>
          <a:p>
            <a:pPr marL="45720" indent="0">
              <a:buNone/>
            </a:pPr>
            <a:r>
              <a:rPr lang="nl-NL" sz="50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o	Waarheid (3 keer) (vers 9, 14 en 17)</a:t>
            </a:r>
          </a:p>
          <a:p>
            <a:pPr marL="45720" indent="0">
              <a:buNone/>
            </a:pPr>
            <a:r>
              <a:rPr lang="nl-NL" sz="50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o	Leven (2 keer)</a:t>
            </a:r>
          </a:p>
          <a:p>
            <a:pPr marL="45720" indent="0">
              <a:buNone/>
            </a:pPr>
            <a:r>
              <a:rPr lang="nl-NL" sz="50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o	Begin (2 keer)</a:t>
            </a:r>
          </a:p>
          <a:p>
            <a:pPr marL="45720" indent="0">
              <a:buNone/>
            </a:pPr>
            <a:r>
              <a:rPr lang="nl-NL" sz="50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o	Volheid (2 keer) (vers 14 en 16)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08167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>
            <a:extLst>
              <a:ext uri="{FF2B5EF4-FFF2-40B4-BE49-F238E27FC236}">
                <a16:creationId xmlns:a16="http://schemas.microsoft.com/office/drawing/2014/main" id="{3C4DAA2C-0718-521C-8FF0-6BEB26DCA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389" y="609600"/>
            <a:ext cx="9875520" cy="1017864"/>
          </a:xfrm>
        </p:spPr>
        <p:txBody>
          <a:bodyPr/>
          <a:lstStyle/>
          <a:p>
            <a:r>
              <a:rPr lang="nl-NL" b="1" dirty="0">
                <a:solidFill>
                  <a:schemeClr val="accent4">
                    <a:lumMod val="50000"/>
                  </a:schemeClr>
                </a:solidFill>
              </a:rPr>
              <a:t>Het cement</a:t>
            </a: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0517C79B-4039-BDBF-8D4D-4E7FBC0FA4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822298"/>
              </p:ext>
            </p:extLst>
          </p:nvPr>
        </p:nvGraphicFramePr>
        <p:xfrm>
          <a:off x="1232566" y="2182221"/>
          <a:ext cx="9713165" cy="286685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87595">
                  <a:extLst>
                    <a:ext uri="{9D8B030D-6E8A-4147-A177-3AD203B41FA5}">
                      <a16:colId xmlns:a16="http://schemas.microsoft.com/office/drawing/2014/main" val="920673032"/>
                    </a:ext>
                  </a:extLst>
                </a:gridCol>
                <a:gridCol w="1387595">
                  <a:extLst>
                    <a:ext uri="{9D8B030D-6E8A-4147-A177-3AD203B41FA5}">
                      <a16:colId xmlns:a16="http://schemas.microsoft.com/office/drawing/2014/main" val="3318220504"/>
                    </a:ext>
                  </a:extLst>
                </a:gridCol>
                <a:gridCol w="1387595">
                  <a:extLst>
                    <a:ext uri="{9D8B030D-6E8A-4147-A177-3AD203B41FA5}">
                      <a16:colId xmlns:a16="http://schemas.microsoft.com/office/drawing/2014/main" val="1806785826"/>
                    </a:ext>
                  </a:extLst>
                </a:gridCol>
                <a:gridCol w="1387595">
                  <a:extLst>
                    <a:ext uri="{9D8B030D-6E8A-4147-A177-3AD203B41FA5}">
                      <a16:colId xmlns:a16="http://schemas.microsoft.com/office/drawing/2014/main" val="2732234603"/>
                    </a:ext>
                  </a:extLst>
                </a:gridCol>
                <a:gridCol w="1387595">
                  <a:extLst>
                    <a:ext uri="{9D8B030D-6E8A-4147-A177-3AD203B41FA5}">
                      <a16:colId xmlns:a16="http://schemas.microsoft.com/office/drawing/2014/main" val="1786105248"/>
                    </a:ext>
                  </a:extLst>
                </a:gridCol>
                <a:gridCol w="1387595">
                  <a:extLst>
                    <a:ext uri="{9D8B030D-6E8A-4147-A177-3AD203B41FA5}">
                      <a16:colId xmlns:a16="http://schemas.microsoft.com/office/drawing/2014/main" val="3310976194"/>
                    </a:ext>
                  </a:extLst>
                </a:gridCol>
                <a:gridCol w="1387595">
                  <a:extLst>
                    <a:ext uri="{9D8B030D-6E8A-4147-A177-3AD203B41FA5}">
                      <a16:colId xmlns:a16="http://schemas.microsoft.com/office/drawing/2014/main" val="1162194992"/>
                    </a:ext>
                  </a:extLst>
                </a:gridCol>
              </a:tblGrid>
              <a:tr h="489417">
                <a:tc>
                  <a:txBody>
                    <a:bodyPr/>
                    <a:lstStyle/>
                    <a:p>
                      <a:r>
                        <a:rPr lang="nl-NL" dirty="0"/>
                        <a:t>Nederlands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Grieks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Aantal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Nederlands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Grieks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Aantal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Totaal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962042"/>
                  </a:ext>
                </a:extLst>
              </a:tr>
              <a:tr h="908917">
                <a:tc>
                  <a:txBody>
                    <a:bodyPr/>
                    <a:lstStyle/>
                    <a:p>
                      <a:r>
                        <a:rPr lang="nl-NL" sz="1800" kern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was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kern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‘</a:t>
                      </a:r>
                      <a:r>
                        <a:rPr lang="nl-NL" sz="1800" kern="12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èn</a:t>
                      </a:r>
                      <a:r>
                        <a:rPr lang="nl-NL" sz="1800" kern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’ </a:t>
                      </a:r>
                    </a:p>
                    <a:p>
                      <a:endParaRPr lang="nl-NL" sz="1800" kern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+mj-lt"/>
                        <a:ea typeface="+mj-ea"/>
                        <a:cs typeface="+mj-cs"/>
                      </a:endParaRPr>
                    </a:p>
                    <a:p>
                      <a:r>
                        <a:rPr lang="el-GR" sz="1800" kern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ἦν</a:t>
                      </a:r>
                      <a:endParaRPr lang="nl-NL" sz="1800" kern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+mj-lt"/>
                        <a:ea typeface="+mj-ea"/>
                        <a:cs typeface="+mj-cs"/>
                      </a:endParaRPr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kern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11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kern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zijn</a:t>
                      </a:r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kern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‘</a:t>
                      </a:r>
                      <a:r>
                        <a:rPr lang="nl-NL" sz="1800" kern="12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oon</a:t>
                      </a:r>
                      <a:r>
                        <a:rPr lang="nl-NL" sz="1800" kern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’</a:t>
                      </a:r>
                    </a:p>
                    <a:p>
                      <a:endParaRPr lang="nl-NL" sz="1800" kern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+mj-lt"/>
                        <a:ea typeface="+mj-ea"/>
                        <a:cs typeface="+mj-cs"/>
                      </a:endParaRPr>
                    </a:p>
                    <a:p>
                      <a:r>
                        <a:rPr lang="el-GR" sz="1800" kern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ὢν</a:t>
                      </a:r>
                      <a:endParaRPr lang="nl-NL" sz="1800" kern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+mj-lt"/>
                        <a:ea typeface="+mj-ea"/>
                        <a:cs typeface="+mj-cs"/>
                      </a:endParaRPr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kern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1</a:t>
                      </a:r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kern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12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9745566"/>
                  </a:ext>
                </a:extLst>
              </a:tr>
              <a:tr h="908917">
                <a:tc>
                  <a:txBody>
                    <a:bodyPr/>
                    <a:lstStyle/>
                    <a:p>
                      <a:r>
                        <a:rPr lang="nl-NL" sz="1800" kern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worden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kern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‘</a:t>
                      </a:r>
                      <a:r>
                        <a:rPr lang="nl-NL" sz="1800" kern="12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ginomai</a:t>
                      </a:r>
                      <a:r>
                        <a:rPr lang="nl-NL" sz="1800" kern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’</a:t>
                      </a:r>
                    </a:p>
                    <a:p>
                      <a:endParaRPr lang="nl-NL" sz="1800" kern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+mj-lt"/>
                        <a:ea typeface="+mj-ea"/>
                        <a:cs typeface="+mj-cs"/>
                      </a:endParaRPr>
                    </a:p>
                    <a:p>
                      <a:r>
                        <a:rPr lang="el-GR" sz="1800" kern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γίνομαι</a:t>
                      </a:r>
                      <a:endParaRPr lang="nl-NL" sz="1800" kern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+mj-lt"/>
                        <a:ea typeface="+mj-ea"/>
                        <a:cs typeface="+mj-cs"/>
                      </a:endParaRPr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kern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9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kern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geboren </a:t>
                      </a:r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kern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‘</a:t>
                      </a:r>
                      <a:r>
                        <a:rPr lang="nl-NL" sz="1800" kern="12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gennao</a:t>
                      </a:r>
                      <a:r>
                        <a:rPr lang="nl-NL" sz="1800" kern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’</a:t>
                      </a:r>
                    </a:p>
                    <a:p>
                      <a:endParaRPr lang="nl-NL" sz="1800" kern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+mj-lt"/>
                        <a:ea typeface="+mj-ea"/>
                        <a:cs typeface="+mj-cs"/>
                      </a:endParaRPr>
                    </a:p>
                    <a:p>
                      <a:r>
                        <a:rPr lang="el-GR" sz="1800" kern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γεννάω</a:t>
                      </a:r>
                      <a:endParaRPr lang="nl-NL" sz="1800" kern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+mj-lt"/>
                        <a:ea typeface="+mj-ea"/>
                        <a:cs typeface="+mj-cs"/>
                      </a:endParaRPr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kern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kern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12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947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1473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F629AA-EC9A-9C6A-0962-D689D875C1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DA32D8-A8B3-C97A-0366-63F05D311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864066"/>
            <a:ext cx="10335236" cy="4855129"/>
          </a:xfrm>
        </p:spPr>
        <p:txBody>
          <a:bodyPr>
            <a:normAutofit fontScale="77500" lnSpcReduction="20000"/>
          </a:bodyPr>
          <a:lstStyle/>
          <a:p>
            <a:endParaRPr lang="nl-NL" dirty="0"/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nl-NL" sz="44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Hebreeuws: Tenach: “</a:t>
            </a:r>
            <a:r>
              <a:rPr lang="nl-NL" sz="4400" dirty="0" err="1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b’reshiet</a:t>
            </a:r>
            <a:r>
              <a:rPr lang="nl-NL" sz="44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” (“in het begin”)</a:t>
            </a:r>
          </a:p>
          <a:p>
            <a:pPr marL="45720" indent="0">
              <a:buClr>
                <a:schemeClr val="accent4">
                  <a:lumMod val="75000"/>
                </a:schemeClr>
              </a:buClr>
              <a:buNone/>
            </a:pPr>
            <a:endParaRPr lang="nl-NL" sz="4400" dirty="0">
              <a:solidFill>
                <a:schemeClr val="accent4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45720" indent="0">
              <a:buClr>
                <a:schemeClr val="accent4">
                  <a:lumMod val="75000"/>
                </a:schemeClr>
              </a:buClr>
              <a:buNone/>
            </a:pPr>
            <a:r>
              <a:rPr lang="nl-NL" sz="44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Grieks: Septuaginta (250 v. Chr.) </a:t>
            </a:r>
            <a:r>
              <a:rPr lang="nl-NL" sz="44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 Genesis</a:t>
            </a:r>
          </a:p>
          <a:p>
            <a:pPr marL="45720" indent="0">
              <a:buClr>
                <a:schemeClr val="accent4">
                  <a:lumMod val="75000"/>
                </a:schemeClr>
              </a:buClr>
              <a:buNone/>
            </a:pPr>
            <a:endParaRPr lang="nl-NL" sz="4400" dirty="0">
              <a:solidFill>
                <a:schemeClr val="accent4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45720" indent="0">
              <a:buClr>
                <a:schemeClr val="accent4">
                  <a:lumMod val="75000"/>
                </a:schemeClr>
              </a:buClr>
              <a:buNone/>
            </a:pPr>
            <a:endParaRPr lang="nl-NL" sz="4400" dirty="0">
              <a:solidFill>
                <a:schemeClr val="accent4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nl-NL" sz="44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Genesis (</a:t>
            </a:r>
            <a:r>
              <a:rPr lang="el-GR" sz="44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Γένεσις</a:t>
            </a:r>
            <a:r>
              <a:rPr lang="nl-NL" sz="44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) </a:t>
            </a:r>
            <a:r>
              <a:rPr lang="nl-NL" sz="44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= </a:t>
            </a:r>
            <a:r>
              <a:rPr lang="nl-NL" sz="44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wording</a:t>
            </a:r>
          </a:p>
          <a:p>
            <a:pPr marL="45720" indent="0">
              <a:buClr>
                <a:schemeClr val="accent4">
                  <a:lumMod val="75000"/>
                </a:schemeClr>
              </a:buClr>
              <a:buNone/>
            </a:pPr>
            <a:endParaRPr lang="nl-NL" sz="4400" dirty="0">
              <a:solidFill>
                <a:schemeClr val="accent4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45720" indent="0">
              <a:buClr>
                <a:schemeClr val="accent4">
                  <a:lumMod val="75000"/>
                </a:schemeClr>
              </a:buClr>
              <a:buNone/>
            </a:pPr>
            <a:r>
              <a:rPr lang="nl-NL" sz="44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(‘</a:t>
            </a:r>
            <a:r>
              <a:rPr lang="nl-NL" sz="4400" dirty="0" err="1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ginomai</a:t>
            </a:r>
            <a:r>
              <a:rPr lang="nl-NL" sz="44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’, </a:t>
            </a:r>
            <a:r>
              <a:rPr lang="el-GR" sz="44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γίνομαι</a:t>
            </a:r>
            <a:r>
              <a:rPr lang="nl-NL" sz="44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= worden)</a:t>
            </a:r>
          </a:p>
          <a:p>
            <a:pPr marL="45720" indent="0">
              <a:buClr>
                <a:schemeClr val="accent4">
                  <a:lumMod val="75000"/>
                </a:schemeClr>
              </a:buClr>
              <a:buNone/>
            </a:pPr>
            <a:endParaRPr lang="nl-NL" sz="4400" dirty="0">
              <a:solidFill>
                <a:schemeClr val="accent4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45720" indent="0">
              <a:buClr>
                <a:schemeClr val="accent4">
                  <a:lumMod val="75000"/>
                </a:schemeClr>
              </a:buClr>
              <a:buNone/>
            </a:pPr>
            <a:endParaRPr lang="el-GR" sz="4400" dirty="0">
              <a:solidFill>
                <a:schemeClr val="accent4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45720" indent="0">
              <a:buClr>
                <a:schemeClr val="accent4">
                  <a:lumMod val="75000"/>
                </a:schemeClr>
              </a:buClr>
              <a:buNone/>
            </a:pPr>
            <a:endParaRPr lang="nl-NL" sz="4400" dirty="0">
              <a:solidFill>
                <a:schemeClr val="accent4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buClr>
                <a:schemeClr val="accent4">
                  <a:lumMod val="75000"/>
                </a:schemeClr>
              </a:buClr>
            </a:pPr>
            <a:endParaRPr lang="nl-NL" sz="4700" dirty="0">
              <a:solidFill>
                <a:schemeClr val="accent4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Pijl: omlaag 7">
            <a:extLst>
              <a:ext uri="{FF2B5EF4-FFF2-40B4-BE49-F238E27FC236}">
                <a16:creationId xmlns:a16="http://schemas.microsoft.com/office/drawing/2014/main" id="{1D41051B-1BB7-7A10-5AC1-957834CFE92C}"/>
              </a:ext>
            </a:extLst>
          </p:cNvPr>
          <p:cNvSpPr/>
          <p:nvPr/>
        </p:nvSpPr>
        <p:spPr>
          <a:xfrm>
            <a:off x="1946246" y="4379053"/>
            <a:ext cx="234892" cy="612397"/>
          </a:xfrm>
          <a:prstGeom prst="downArrow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34AA1A80-73FA-F682-ADC7-55066E1B50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495813">
            <a:off x="6637383" y="1133149"/>
            <a:ext cx="294156" cy="1581811"/>
          </a:xfrm>
          <a:prstGeom prst="rect">
            <a:avLst/>
          </a:prstGeom>
        </p:spPr>
      </p:pic>
      <p:sp>
        <p:nvSpPr>
          <p:cNvPr id="9" name="Pijl: omlaag 8">
            <a:extLst>
              <a:ext uri="{FF2B5EF4-FFF2-40B4-BE49-F238E27FC236}">
                <a16:creationId xmlns:a16="http://schemas.microsoft.com/office/drawing/2014/main" id="{A6E2ED8C-5FC1-3A4A-D467-9A8C90248591}"/>
              </a:ext>
            </a:extLst>
          </p:cNvPr>
          <p:cNvSpPr/>
          <p:nvPr/>
        </p:nvSpPr>
        <p:spPr>
          <a:xfrm>
            <a:off x="3740791" y="4379051"/>
            <a:ext cx="234892" cy="612397"/>
          </a:xfrm>
          <a:prstGeom prst="downArrow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: omlaag 9">
            <a:extLst>
              <a:ext uri="{FF2B5EF4-FFF2-40B4-BE49-F238E27FC236}">
                <a16:creationId xmlns:a16="http://schemas.microsoft.com/office/drawing/2014/main" id="{857E79DF-4C91-EB6C-714B-DBB6D839D8F4}"/>
              </a:ext>
            </a:extLst>
          </p:cNvPr>
          <p:cNvSpPr/>
          <p:nvPr/>
        </p:nvSpPr>
        <p:spPr>
          <a:xfrm>
            <a:off x="5369653" y="4379051"/>
            <a:ext cx="234892" cy="612397"/>
          </a:xfrm>
          <a:prstGeom prst="downArrow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3881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AC37E1A-2CBB-862C-D65A-2126B093E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7223" y="1138805"/>
            <a:ext cx="9872871" cy="4580390"/>
          </a:xfrm>
        </p:spPr>
        <p:txBody>
          <a:bodyPr>
            <a:normAutofit fontScale="70000" lnSpcReduction="20000"/>
          </a:bodyPr>
          <a:lstStyle/>
          <a:p>
            <a:endParaRPr lang="nl-NL" dirty="0"/>
          </a:p>
          <a:p>
            <a:pPr>
              <a:buClr>
                <a:schemeClr val="accent4">
                  <a:lumMod val="75000"/>
                </a:schemeClr>
              </a:buClr>
            </a:pPr>
            <a:endParaRPr lang="nl-NL" sz="4700" dirty="0">
              <a:solidFill>
                <a:schemeClr val="accent4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nl-NL" sz="47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Mozes in Exodus 33:18: “</a:t>
            </a:r>
            <a:r>
              <a:rPr lang="nl-NL" sz="4700" u="sng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toon mij toch </a:t>
            </a:r>
            <a:r>
              <a:rPr lang="nl-NL" sz="47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uw heerlijkheid!”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nl-NL" sz="47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JHWH in Exodus 34:6: ik ben “rijk aan goedertierenheid en trouw”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endParaRPr lang="nl-NL" sz="4700" dirty="0">
              <a:solidFill>
                <a:schemeClr val="accent4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nl-NL" sz="47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Johannes in Johannes 1:14: “wij hebben zijn heerlijkheid </a:t>
            </a:r>
            <a:r>
              <a:rPr lang="nl-NL" sz="4700" u="sng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gezien</a:t>
            </a:r>
            <a:r>
              <a:rPr lang="nl-NL" sz="47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”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nl-NL" sz="47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“vol van genade en waarheid”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1DFFCE2C-4B46-2C27-1E84-B8DC9CF5F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367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Override1.xml><?xml version="1.0" encoding="utf-8"?>
<a:themeOverride xmlns:a="http://schemas.openxmlformats.org/drawingml/2006/main">
  <a:clrScheme name="Basis">
    <a:dk1>
      <a:srgbClr val="000000"/>
    </a:dk1>
    <a:lt1>
      <a:srgbClr val="FFFFFF"/>
    </a:lt1>
    <a:dk2>
      <a:srgbClr val="565349"/>
    </a:dk2>
    <a:lt2>
      <a:srgbClr val="DDDDDD"/>
    </a:lt2>
    <a:accent1>
      <a:srgbClr val="A6B727"/>
    </a:accent1>
    <a:accent2>
      <a:srgbClr val="DF5327"/>
    </a:accent2>
    <a:accent3>
      <a:srgbClr val="FE9E00"/>
    </a:accent3>
    <a:accent4>
      <a:srgbClr val="418AB3"/>
    </a:accent4>
    <a:accent5>
      <a:srgbClr val="D7D447"/>
    </a:accent5>
    <a:accent6>
      <a:srgbClr val="818183"/>
    </a:accent6>
    <a:hlink>
      <a:srgbClr val="F59E00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6140</TotalTime>
  <Words>648</Words>
  <Application>Microsoft Office PowerPoint</Application>
  <PresentationFormat>Breedbeeld</PresentationFormat>
  <Paragraphs>83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Calibri</vt:lpstr>
      <vt:lpstr>Corbel</vt:lpstr>
      <vt:lpstr>Basis</vt:lpstr>
      <vt:lpstr>PowerPoint-presentatie</vt:lpstr>
      <vt:lpstr>PowerPoint-presentatie</vt:lpstr>
      <vt:lpstr>PowerPoint-presentatie</vt:lpstr>
      <vt:lpstr>PowerPoint-presentatie</vt:lpstr>
      <vt:lpstr>PowerPoint-presentatie</vt:lpstr>
      <vt:lpstr>De elastiekjes</vt:lpstr>
      <vt:lpstr>Het cement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GeloofsheldEN</dc:title>
  <dc:creator>Barend Verkerk</dc:creator>
  <cp:lastModifiedBy>Barend Verkerk</cp:lastModifiedBy>
  <cp:revision>87</cp:revision>
  <cp:lastPrinted>2024-01-20T21:30:09Z</cp:lastPrinted>
  <dcterms:created xsi:type="dcterms:W3CDTF">2023-04-07T21:59:21Z</dcterms:created>
  <dcterms:modified xsi:type="dcterms:W3CDTF">2024-10-26T21:39:03Z</dcterms:modified>
</cp:coreProperties>
</file>